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7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5147-8C0B-4330-AAA4-4C8D0405119D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C3A66-B77C-4F51-8149-C1BEDF020A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5147-8C0B-4330-AAA4-4C8D0405119D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C3A66-B77C-4F51-8149-C1BEDF020A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5147-8C0B-4330-AAA4-4C8D0405119D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C3A66-B77C-4F51-8149-C1BEDF020A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5147-8C0B-4330-AAA4-4C8D0405119D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C3A66-B77C-4F51-8149-C1BEDF020A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5147-8C0B-4330-AAA4-4C8D0405119D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C3A66-B77C-4F51-8149-C1BEDF020A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5147-8C0B-4330-AAA4-4C8D0405119D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C3A66-B77C-4F51-8149-C1BEDF020A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5147-8C0B-4330-AAA4-4C8D0405119D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C3A66-B77C-4F51-8149-C1BEDF020A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5147-8C0B-4330-AAA4-4C8D0405119D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C3A66-B77C-4F51-8149-C1BEDF020A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5147-8C0B-4330-AAA4-4C8D0405119D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C1C3A66-B77C-4F51-8149-C1BEDF020A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5147-8C0B-4330-AAA4-4C8D0405119D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C3A66-B77C-4F51-8149-C1BEDF020A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5147-8C0B-4330-AAA4-4C8D0405119D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C3A66-B77C-4F51-8149-C1BEDF020A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BF35147-8C0B-4330-AAA4-4C8D0405119D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C1C3A66-B77C-4F51-8149-C1BEDF020A6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 Crosse Area </a:t>
            </a:r>
            <a:br>
              <a:rPr lang="en-US" dirty="0" smtClean="0"/>
            </a:br>
            <a:r>
              <a:rPr lang="en-US" dirty="0" smtClean="0"/>
              <a:t>Truck Freight Network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Tom Faella, Director, LAPC</a:t>
            </a:r>
          </a:p>
          <a:p>
            <a:r>
              <a:rPr lang="en-US" dirty="0" smtClean="0"/>
              <a:t>Wisconsin MPO Conference</a:t>
            </a:r>
          </a:p>
          <a:p>
            <a:r>
              <a:rPr lang="en-US" dirty="0" smtClean="0"/>
              <a:t>September 25, 2014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Greater emphasis on freight planning in MAP-21</a:t>
            </a:r>
          </a:p>
          <a:p>
            <a:r>
              <a:rPr lang="en-US" sz="2400" dirty="0" smtClean="0"/>
              <a:t>FHWA</a:t>
            </a:r>
          </a:p>
          <a:p>
            <a:pPr lvl="1"/>
            <a:r>
              <a:rPr lang="en-US" sz="2400" dirty="0" smtClean="0"/>
              <a:t>Highway Primary Freight Network</a:t>
            </a:r>
          </a:p>
        </p:txBody>
      </p:sp>
      <p:pic>
        <p:nvPicPr>
          <p:cNvPr id="9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60744" y="2514600"/>
            <a:ext cx="3210336" cy="384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3"/>
          <p:cNvSpPr>
            <a:spLocks noGrp="1"/>
          </p:cNvSpPr>
          <p:nvPr>
            <p:ph type="body" sz="half" idx="3"/>
          </p:nvPr>
        </p:nvSpPr>
        <p:spPr>
          <a:xfrm>
            <a:off x="2362200" y="5638800"/>
            <a:ext cx="2670175" cy="65484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National Primary Freight Network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Wisconsin Freight Planning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3688557"/>
            <a:ext cx="4041775" cy="654843"/>
          </a:xfrm>
        </p:spPr>
        <p:txBody>
          <a:bodyPr>
            <a:noAutofit/>
          </a:bodyPr>
          <a:lstStyle/>
          <a:p>
            <a:r>
              <a:rPr lang="en-US" dirty="0" smtClean="0"/>
              <a:t>Wisconsin Multimodal Freight Network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917104"/>
            <a:ext cx="3427025" cy="4444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Minnesota Freight Planning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33600"/>
            <a:ext cx="4040188" cy="381000"/>
          </a:xfrm>
        </p:spPr>
        <p:txBody>
          <a:bodyPr/>
          <a:lstStyle/>
          <a:p>
            <a:endParaRPr lang="en-US" sz="2000" dirty="0" smtClean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sz="2800" dirty="0" smtClean="0"/>
              <a:t>Statewide Freight System Plan</a:t>
            </a:r>
          </a:p>
          <a:p>
            <a:pPr lvl="1"/>
            <a:r>
              <a:rPr lang="en-US" sz="2400" dirty="0" smtClean="0"/>
              <a:t>June 2014-July 2015</a:t>
            </a:r>
          </a:p>
          <a:p>
            <a:r>
              <a:rPr lang="en-US" sz="2400" dirty="0" smtClean="0"/>
              <a:t>Statewide Rail Plan (passenger and freight)</a:t>
            </a:r>
          </a:p>
          <a:p>
            <a:pPr lvl="1"/>
            <a:r>
              <a:rPr lang="en-US" sz="2400" dirty="0" smtClean="0"/>
              <a:t>June 2014-February 2015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2133600"/>
            <a:ext cx="2971800" cy="3924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Freight Planning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40188" cy="4226720"/>
          </a:xfrm>
        </p:spPr>
        <p:txBody>
          <a:bodyPr/>
          <a:lstStyle/>
          <a:p>
            <a:r>
              <a:rPr lang="en-US" dirty="0" smtClean="0"/>
              <a:t>Data analysis for  2015 metropolitan transportation plan update</a:t>
            </a:r>
          </a:p>
          <a:p>
            <a:pPr lvl="1"/>
            <a:r>
              <a:rPr lang="en-US" dirty="0" smtClean="0"/>
              <a:t>Economic vitality performance measure (originating tons)</a:t>
            </a:r>
          </a:p>
          <a:p>
            <a:pPr lvl="1"/>
            <a:r>
              <a:rPr lang="en-US" dirty="0" smtClean="0"/>
              <a:t>Multimodal freight</a:t>
            </a:r>
          </a:p>
          <a:p>
            <a:pPr lvl="2"/>
            <a:r>
              <a:rPr lang="en-US" dirty="0" smtClean="0"/>
              <a:t>Existing conditions</a:t>
            </a:r>
          </a:p>
          <a:p>
            <a:pPr lvl="2"/>
            <a:r>
              <a:rPr lang="en-US" dirty="0" smtClean="0"/>
              <a:t>Commodity flows</a:t>
            </a:r>
          </a:p>
          <a:p>
            <a:r>
              <a:rPr lang="en-US" dirty="0" smtClean="0"/>
              <a:t>Planning for additional BNSF track through La Crosse</a:t>
            </a:r>
            <a:endParaRPr lang="en-US" dirty="0"/>
          </a:p>
        </p:txBody>
      </p:sp>
      <p:pic>
        <p:nvPicPr>
          <p:cNvPr id="8" name="Content Placeholder 7" descr="IMAG0103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645025" y="2922191"/>
            <a:ext cx="4041775" cy="3031331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Freight Planning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40188" cy="422672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Coulee Vision 2050</a:t>
            </a:r>
          </a:p>
          <a:p>
            <a:pPr lvl="1"/>
            <a:r>
              <a:rPr lang="en-US" sz="2800" dirty="0" smtClean="0"/>
              <a:t>Freight providers focus group</a:t>
            </a:r>
          </a:p>
          <a:p>
            <a:pPr lvl="2"/>
            <a:r>
              <a:rPr lang="en-US" sz="2400" dirty="0" smtClean="0"/>
              <a:t>Desire for designated truck routes through La Crosse</a:t>
            </a:r>
          </a:p>
          <a:p>
            <a:pPr lvl="2"/>
            <a:r>
              <a:rPr lang="en-US" sz="2400" dirty="0" smtClean="0"/>
              <a:t>Better signalization, coordination, and signage</a:t>
            </a:r>
          </a:p>
        </p:txBody>
      </p:sp>
      <p:pic>
        <p:nvPicPr>
          <p:cNvPr id="7" name="Content Placeholder 6" descr="Hydrite Chemical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645025" y="2922191"/>
            <a:ext cx="4041775" cy="3031331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Freight Planning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40188" cy="422672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TAC discussion</a:t>
            </a:r>
          </a:p>
          <a:p>
            <a:pPr lvl="1"/>
            <a:r>
              <a:rPr lang="en-US" sz="2800" dirty="0" smtClean="0"/>
              <a:t>Freight emphasis in CV2050 and MAP-21</a:t>
            </a:r>
          </a:p>
          <a:p>
            <a:pPr lvl="1"/>
            <a:r>
              <a:rPr lang="en-US" sz="2800" dirty="0" smtClean="0"/>
              <a:t>Designation to leverage possible future freight funding</a:t>
            </a:r>
          </a:p>
          <a:p>
            <a:pPr lvl="1"/>
            <a:r>
              <a:rPr lang="en-US" sz="2800" dirty="0" smtClean="0"/>
              <a:t>Recommended designating and mapping a truck freight network</a:t>
            </a:r>
          </a:p>
          <a:p>
            <a:pPr lvl="1"/>
            <a:endParaRPr lang="en-US" dirty="0"/>
          </a:p>
        </p:txBody>
      </p:sp>
      <p:pic>
        <p:nvPicPr>
          <p:cNvPr id="7" name="Picture 1" descr="H:\LAPC\documents\Dresbach Pictures August 2013\Dsc01407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2133600"/>
            <a:ext cx="4529611" cy="34015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 smtClean="0"/>
              <a:t>Local Freight Planning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04800" y="1828800"/>
            <a:ext cx="4953000" cy="453152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Methodology</a:t>
            </a:r>
          </a:p>
          <a:p>
            <a:pPr lvl="1"/>
            <a:r>
              <a:rPr lang="en-US" sz="2400" dirty="0" smtClean="0"/>
              <a:t>Inputs</a:t>
            </a:r>
          </a:p>
          <a:p>
            <a:pPr lvl="2"/>
            <a:r>
              <a:rPr lang="en-US" sz="2000" dirty="0" smtClean="0"/>
              <a:t>National Highway System</a:t>
            </a:r>
          </a:p>
          <a:p>
            <a:pPr lvl="2"/>
            <a:r>
              <a:rPr lang="en-US" sz="2000" dirty="0" smtClean="0"/>
              <a:t>Locally designated truck routes</a:t>
            </a:r>
          </a:p>
          <a:p>
            <a:pPr lvl="2"/>
            <a:r>
              <a:rPr lang="en-US" sz="2000" dirty="0" smtClean="0"/>
              <a:t>OSOW routes</a:t>
            </a:r>
          </a:p>
          <a:p>
            <a:pPr lvl="2"/>
            <a:r>
              <a:rPr lang="en-US" sz="2000" dirty="0" smtClean="0"/>
              <a:t>National Priority  Freight Network</a:t>
            </a:r>
          </a:p>
          <a:p>
            <a:pPr lvl="2"/>
            <a:r>
              <a:rPr lang="en-US" sz="2000" dirty="0" smtClean="0"/>
              <a:t>Wisconsin Multimodal Freight Network</a:t>
            </a:r>
          </a:p>
          <a:p>
            <a:pPr lvl="2"/>
            <a:r>
              <a:rPr lang="en-US" sz="2000" dirty="0" smtClean="0"/>
              <a:t>Industrial zoning</a:t>
            </a:r>
          </a:p>
          <a:p>
            <a:pPr lvl="2"/>
            <a:r>
              <a:rPr lang="en-US" sz="2000" dirty="0" smtClean="0"/>
              <a:t>Major intermodal freight sites</a:t>
            </a:r>
          </a:p>
          <a:p>
            <a:pPr lvl="2"/>
            <a:r>
              <a:rPr lang="en-US" sz="2000" dirty="0" smtClean="0"/>
              <a:t>Recommended routes on County highway system</a:t>
            </a:r>
          </a:p>
          <a:p>
            <a:pPr lvl="1"/>
            <a:endParaRPr lang="en-US" dirty="0"/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5816" y="2133600"/>
            <a:ext cx="3888184" cy="2912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 smtClean="0"/>
              <a:t>Local Freight Planning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28600" y="1828800"/>
            <a:ext cx="4268788" cy="453152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Methodology (cont.)</a:t>
            </a:r>
          </a:p>
          <a:p>
            <a:pPr lvl="1"/>
            <a:r>
              <a:rPr lang="en-US" sz="2400" dirty="0" smtClean="0"/>
              <a:t>Mapping</a:t>
            </a:r>
          </a:p>
          <a:p>
            <a:pPr lvl="2"/>
            <a:r>
              <a:rPr lang="en-US" sz="2000" dirty="0" smtClean="0"/>
              <a:t>Created map of inputs</a:t>
            </a:r>
          </a:p>
          <a:p>
            <a:pPr lvl="2"/>
            <a:r>
              <a:rPr lang="en-US" sz="2000" dirty="0" smtClean="0"/>
              <a:t>Added connections between locally designated routes and state/federal routes</a:t>
            </a:r>
          </a:p>
          <a:p>
            <a:pPr lvl="2"/>
            <a:r>
              <a:rPr lang="en-US" sz="2000" dirty="0" smtClean="0"/>
              <a:t>Designated additional roads for  access to industrial areas and intermodal sites</a:t>
            </a:r>
          </a:p>
          <a:p>
            <a:pPr lvl="1"/>
            <a:r>
              <a:rPr lang="en-US" sz="2400" dirty="0" smtClean="0"/>
              <a:t>Feedback</a:t>
            </a:r>
          </a:p>
          <a:p>
            <a:pPr lvl="2"/>
            <a:r>
              <a:rPr lang="en-US" sz="2000" dirty="0" err="1" smtClean="0"/>
              <a:t>MnDOT</a:t>
            </a:r>
            <a:endParaRPr lang="en-US" sz="2000" dirty="0" smtClean="0"/>
          </a:p>
          <a:p>
            <a:pPr lvl="2"/>
            <a:r>
              <a:rPr lang="en-US" sz="2000" dirty="0" err="1" smtClean="0"/>
              <a:t>WisDOT</a:t>
            </a:r>
            <a:endParaRPr lang="en-US" sz="2000" dirty="0" smtClean="0"/>
          </a:p>
          <a:p>
            <a:pPr lvl="2"/>
            <a:r>
              <a:rPr lang="en-US" sz="2000" dirty="0" smtClean="0"/>
              <a:t>La Crosse County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7" name="Content Placeholder 6" descr="Cargill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645025" y="2922191"/>
            <a:ext cx="4041775" cy="3031331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Distribute to stakeholders for review in October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Present to TAC in November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Incorporate into MTP</a:t>
            </a:r>
            <a:endParaRPr lang="en-US" sz="2800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5025" y="2920892"/>
            <a:ext cx="4041775" cy="3033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/>
          </a:bodyPr>
          <a:lstStyle/>
          <a:p>
            <a:r>
              <a:rPr lang="en-US" sz="4000" dirty="0" smtClean="0"/>
              <a:t>La Crosse Area Truck Freight Network</a:t>
            </a:r>
            <a:endParaRPr lang="en-US" sz="4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0346" y="1352915"/>
            <a:ext cx="5428654" cy="534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/>
          </a:bodyPr>
          <a:lstStyle/>
          <a:p>
            <a:r>
              <a:rPr lang="en-US" sz="4000" dirty="0" smtClean="0"/>
              <a:t>La Crosse Area Truck Freight Network</a:t>
            </a:r>
            <a:endParaRPr lang="en-US" sz="4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487407"/>
            <a:ext cx="4680235" cy="521819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3581400"/>
            <a:ext cx="3033813" cy="2275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105400" y="1295400"/>
            <a:ext cx="35051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</a:rPr>
              <a:t>So there you have it</a:t>
            </a: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</a:rPr>
              <a:t>….</a:t>
            </a:r>
          </a:p>
          <a:p>
            <a:endParaRPr lang="en-US" sz="28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www.LAPC.org</a:t>
            </a:r>
            <a:endParaRPr lang="en-US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5562600"/>
            <a:ext cx="2694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 Rounded MT Bold" pitchFamily="34" charset="0"/>
              </a:rPr>
              <a:t>Thank you!!!!!!</a:t>
            </a:r>
            <a:endParaRPr lang="en-US" sz="3200" dirty="0">
              <a:latin typeface="Arial Rounded MT Bold" pitchFamily="34" charset="0"/>
            </a:endParaRPr>
          </a:p>
        </p:txBody>
      </p:sp>
      <p:pic>
        <p:nvPicPr>
          <p:cNvPr id="10" name="Picture 2" descr="H:\LAPC\documents\Pictures\IMG_1550 r Greg Pat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3126" y="699978"/>
            <a:ext cx="3294550" cy="4392362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236670" y="5211884"/>
            <a:ext cx="195859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Cameron Street Bridge by Greg Pates</a:t>
            </a:r>
            <a:endParaRPr lang="en-US" sz="105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212</TotalTime>
  <Words>262</Words>
  <Application>Microsoft Office PowerPoint</Application>
  <PresentationFormat>On-screen Show (4:3)</PresentationFormat>
  <Paragraphs>65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Flow</vt:lpstr>
      <vt:lpstr>La Crosse Area  Truck Freight Network</vt:lpstr>
      <vt:lpstr>Purpose</vt:lpstr>
      <vt:lpstr>Wisconsin Freight Planning</vt:lpstr>
      <vt:lpstr>Minnesota Freight Planning</vt:lpstr>
      <vt:lpstr>Local Freight Planning</vt:lpstr>
      <vt:lpstr>Local Freight Planning</vt:lpstr>
      <vt:lpstr>Local Freight Planning</vt:lpstr>
      <vt:lpstr>Local Freight Planning</vt:lpstr>
      <vt:lpstr>Local Freight Planning</vt:lpstr>
      <vt:lpstr>Next Steps</vt:lpstr>
      <vt:lpstr>La Crosse Area Truck Freight Network</vt:lpstr>
      <vt:lpstr>La Crosse Area Truck Freight Network</vt:lpstr>
      <vt:lpstr>Slide 13</vt:lpstr>
    </vt:vector>
  </TitlesOfParts>
  <Company>County of La Crosse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Crosse Area  Truck Freight Network</dc:title>
  <dc:creator>Windows User</dc:creator>
  <cp:lastModifiedBy>tfaella</cp:lastModifiedBy>
  <cp:revision>23</cp:revision>
  <dcterms:created xsi:type="dcterms:W3CDTF">2014-09-16T19:18:39Z</dcterms:created>
  <dcterms:modified xsi:type="dcterms:W3CDTF">2014-09-23T15:05:54Z</dcterms:modified>
</cp:coreProperties>
</file>