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7" r:id="rId2"/>
    <p:sldId id="261" r:id="rId3"/>
    <p:sldId id="408" r:id="rId4"/>
    <p:sldId id="388" r:id="rId5"/>
    <p:sldId id="371" r:id="rId6"/>
    <p:sldId id="372" r:id="rId7"/>
    <p:sldId id="357" r:id="rId8"/>
    <p:sldId id="426" r:id="rId9"/>
    <p:sldId id="409" r:id="rId10"/>
    <p:sldId id="410" r:id="rId11"/>
    <p:sldId id="358" r:id="rId12"/>
    <p:sldId id="324" r:id="rId13"/>
    <p:sldId id="412" r:id="rId14"/>
    <p:sldId id="395" r:id="rId15"/>
    <p:sldId id="392" r:id="rId16"/>
    <p:sldId id="413" r:id="rId17"/>
    <p:sldId id="393" r:id="rId18"/>
    <p:sldId id="397" r:id="rId19"/>
    <p:sldId id="398" r:id="rId20"/>
    <p:sldId id="394" r:id="rId21"/>
    <p:sldId id="396" r:id="rId22"/>
    <p:sldId id="414" r:id="rId23"/>
    <p:sldId id="415" r:id="rId24"/>
    <p:sldId id="416" r:id="rId25"/>
    <p:sldId id="417" r:id="rId26"/>
    <p:sldId id="418" r:id="rId27"/>
    <p:sldId id="419" r:id="rId28"/>
    <p:sldId id="420" r:id="rId29"/>
    <p:sldId id="421" r:id="rId30"/>
    <p:sldId id="422" r:id="rId31"/>
    <p:sldId id="423" r:id="rId32"/>
    <p:sldId id="424" r:id="rId33"/>
    <p:sldId id="425" r:id="rId34"/>
    <p:sldId id="381" r:id="rId35"/>
    <p:sldId id="387" r:id="rId36"/>
    <p:sldId id="427" r:id="rId37"/>
    <p:sldId id="411" r:id="rId38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001C"/>
    <a:srgbClr val="FF3300"/>
    <a:srgbClr val="278BC9"/>
    <a:srgbClr val="189DD8"/>
    <a:srgbClr val="CEB832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3" autoAdjust="0"/>
    <p:restoredTop sz="91635" autoAdjust="0"/>
  </p:normalViewPr>
  <p:slideViewPr>
    <p:cSldViewPr>
      <p:cViewPr>
        <p:scale>
          <a:sx n="98" d="100"/>
          <a:sy n="98" d="100"/>
        </p:scale>
        <p:origin x="-186" y="-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672C6-9A7D-4AE1-95CA-DB0B685CE83B}" type="datetimeFigureOut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593A7B-C238-4AE8-BEDB-3533D9507BB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8302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2818" tIns="46408" rIns="92818" bIns="4640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2818" tIns="46408" rIns="92818" bIns="46408" rtlCol="0"/>
          <a:lstStyle>
            <a:lvl1pPr algn="r">
              <a:defRPr sz="1200"/>
            </a:lvl1pPr>
          </a:lstStyle>
          <a:p>
            <a:fld id="{9CCF5F00-84A9-4425-AFA0-8EE5A3A7D3E9}" type="datetimeFigureOut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18" tIns="46408" rIns="92818" bIns="4640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1"/>
            <a:ext cx="5486400" cy="4183380"/>
          </a:xfrm>
          <a:prstGeom prst="rect">
            <a:avLst/>
          </a:prstGeom>
        </p:spPr>
        <p:txBody>
          <a:bodyPr vert="horz" lIns="92818" tIns="46408" rIns="92818" bIns="4640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2971800" cy="464820"/>
          </a:xfrm>
          <a:prstGeom prst="rect">
            <a:avLst/>
          </a:prstGeom>
        </p:spPr>
        <p:txBody>
          <a:bodyPr vert="horz" lIns="92818" tIns="46408" rIns="92818" bIns="4640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6"/>
            <a:ext cx="2971800" cy="464820"/>
          </a:xfrm>
          <a:prstGeom prst="rect">
            <a:avLst/>
          </a:prstGeom>
        </p:spPr>
        <p:txBody>
          <a:bodyPr vert="horz" lIns="92818" tIns="46408" rIns="92818" bIns="46408" rtlCol="0" anchor="b"/>
          <a:lstStyle>
            <a:lvl1pPr algn="r">
              <a:defRPr sz="1200"/>
            </a:lvl1pPr>
          </a:lstStyle>
          <a:p>
            <a:fld id="{C17AD4DD-F761-4208-AC66-5D5217F66B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196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B7651-0895-4248-AECB-A76A4F300694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13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13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Ds – remove</a:t>
            </a:r>
            <a:r>
              <a:rPr lang="en-US" baseline="0" dirty="0" smtClean="0"/>
              <a:t> table in upper left, expand drawing</a:t>
            </a:r>
          </a:p>
          <a:p>
            <a:r>
              <a:rPr lang="en-US" baseline="0" dirty="0" smtClean="0"/>
              <a:t> - add line for near term action?  … which is no action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34</a:t>
            </a:fld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35</a:t>
            </a:fld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AD4DD-F761-4208-AC66-5D5217F66B91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B7651-0895-4248-AECB-A76A4F300694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7283-5AF8-492C-9FA0-368AA403E0C8}" type="datetimeFigureOut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9BC29-5C15-4644-85AD-7A7FCAD7DA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782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7283-5AF8-492C-9FA0-368AA403E0C8}" type="datetimeFigureOut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9BC29-5C15-4644-85AD-7A7FCAD7DA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134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7283-5AF8-492C-9FA0-368AA403E0C8}" type="datetimeFigureOut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9BC29-5C15-4644-85AD-7A7FCAD7DA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027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7283-5AF8-492C-9FA0-368AA403E0C8}" type="datetimeFigureOut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9BC29-5C15-4644-85AD-7A7FCAD7DA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704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7283-5AF8-492C-9FA0-368AA403E0C8}" type="datetimeFigureOut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9BC29-5C15-4644-85AD-7A7FCAD7DA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4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7283-5AF8-492C-9FA0-368AA403E0C8}" type="datetimeFigureOut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9BC29-5C15-4644-85AD-7A7FCAD7DA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875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7283-5AF8-492C-9FA0-368AA403E0C8}" type="datetimeFigureOut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9BC29-5C15-4644-85AD-7A7FCAD7DA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057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7283-5AF8-492C-9FA0-368AA403E0C8}" type="datetimeFigureOut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9BC29-5C15-4644-85AD-7A7FCAD7DA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794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7283-5AF8-492C-9FA0-368AA403E0C8}" type="datetimeFigureOut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9BC29-5C15-4644-85AD-7A7FCAD7DA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049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7283-5AF8-492C-9FA0-368AA403E0C8}" type="datetimeFigureOut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9BC29-5C15-4644-85AD-7A7FCAD7DA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918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7283-5AF8-492C-9FA0-368AA403E0C8}" type="datetimeFigureOut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9BC29-5C15-4644-85AD-7A7FCAD7DA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08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 txBox="1">
            <a:spLocks/>
          </p:cNvSpPr>
          <p:nvPr userDrawn="1"/>
        </p:nvSpPr>
        <p:spPr>
          <a:xfrm>
            <a:off x="0" y="6583362"/>
            <a:ext cx="762000" cy="3048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91440" rIns="91440" bIns="182880" rtlCol="0" anchor="ctr" anchorCtr="1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600"/>
              </a:lnSpc>
            </a:pPr>
            <a:r>
              <a:rPr lang="en-US" sz="1800" b="0" dirty="0" smtClean="0">
                <a:solidFill>
                  <a:schemeClr val="accent3"/>
                </a:solidFill>
              </a:rPr>
              <a:t>ARISE</a:t>
            </a:r>
            <a:endParaRPr lang="en-US" sz="1800" b="0" dirty="0">
              <a:solidFill>
                <a:schemeClr val="accent3"/>
              </a:solidFill>
            </a:endParaRPr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762000" y="6553201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chemeClr val="tx1"/>
                </a:solidFill>
              </a:rPr>
              <a:t>City of Janesville 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7238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 txBox="1">
            <a:spLocks/>
          </p:cNvSpPr>
          <p:nvPr userDrawn="1"/>
        </p:nvSpPr>
        <p:spPr>
          <a:xfrm>
            <a:off x="0" y="6583362"/>
            <a:ext cx="685800" cy="3048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91440" rIns="91440" bIns="182880" rtlCol="0" anchor="ctr" anchorCtr="1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600"/>
              </a:lnSpc>
            </a:pPr>
            <a:r>
              <a:rPr lang="en-US" sz="1800" b="0" dirty="0" smtClean="0">
                <a:solidFill>
                  <a:schemeClr val="accent3"/>
                </a:solidFill>
              </a:rPr>
              <a:t>R3IS</a:t>
            </a:r>
            <a:endParaRPr lang="en-US" sz="1800" b="0" dirty="0">
              <a:solidFill>
                <a:schemeClr val="accent3"/>
              </a:solidFill>
            </a:endParaRPr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685800" y="6553201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chemeClr val="tx1"/>
                </a:solidFill>
              </a:rPr>
              <a:t>City of Janesville 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9027" y="0"/>
            <a:ext cx="4125795" cy="65836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24401" y="0"/>
            <a:ext cx="4242580" cy="658368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3295743" y="5791200"/>
            <a:ext cx="904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North 1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8039375" y="5791200"/>
            <a:ext cx="904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North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069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 txBox="1">
            <a:spLocks/>
          </p:cNvSpPr>
          <p:nvPr userDrawn="1"/>
        </p:nvSpPr>
        <p:spPr>
          <a:xfrm>
            <a:off x="0" y="6583362"/>
            <a:ext cx="685800" cy="3048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91440" rIns="91440" bIns="182880" rtlCol="0" anchor="ctr" anchorCtr="1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600"/>
              </a:lnSpc>
            </a:pPr>
            <a:r>
              <a:rPr lang="en-US" sz="1800" b="0" dirty="0" smtClean="0">
                <a:solidFill>
                  <a:schemeClr val="accent3"/>
                </a:solidFill>
              </a:rPr>
              <a:t>R3IS</a:t>
            </a:r>
            <a:endParaRPr lang="en-US" sz="1800" b="0" dirty="0">
              <a:solidFill>
                <a:schemeClr val="accent3"/>
              </a:solidFill>
            </a:endParaRPr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685800" y="6553201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chemeClr val="tx1"/>
                </a:solidFill>
              </a:rPr>
              <a:t>City of Janesville 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35874" y="6058692"/>
            <a:ext cx="902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South 2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5073" y="76200"/>
            <a:ext cx="3084415" cy="596193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0278" y="76200"/>
            <a:ext cx="3010231" cy="596193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223987" y="6051202"/>
            <a:ext cx="902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South 3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22354" y="6042163"/>
            <a:ext cx="902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South 1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76200"/>
            <a:ext cx="2956263" cy="603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87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47283-5AF8-492C-9FA0-368AA403E0C8}" type="datetimeFigureOut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9BC29-5C15-4644-85AD-7A7FCAD7DA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633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1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3.jpeg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74"/>
          <a:stretch/>
        </p:blipFill>
        <p:spPr>
          <a:xfrm>
            <a:off x="1589" y="-304800"/>
            <a:ext cx="9142412" cy="6878782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76200"/>
            <a:ext cx="6019800" cy="7620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ROCK RENAISSANCE </a:t>
            </a:r>
            <a:r>
              <a:rPr lang="en-US" sz="2400" dirty="0" smtClean="0"/>
              <a:t>REDEVELOPMENT            </a:t>
            </a:r>
            <a:r>
              <a:rPr lang="en-US" sz="2400" dirty="0" smtClean="0"/>
              <a:t>&amp; IMPLEMENTATION STRATEGY</a:t>
            </a:r>
            <a:endParaRPr lang="en-US" sz="2400" dirty="0"/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838200"/>
            <a:ext cx="6019800" cy="381000"/>
          </a:xfrm>
          <a:prstGeom prst="rect">
            <a:avLst/>
          </a:prstGeom>
          <a:solidFill>
            <a:schemeClr val="bg1">
              <a:lumMod val="65000"/>
            </a:schemeClr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2014 MPO/RPC Fall Planning </a:t>
            </a:r>
            <a:r>
              <a:rPr lang="en-US" sz="1800" dirty="0" err="1" smtClean="0"/>
              <a:t>Conference:September</a:t>
            </a:r>
            <a:r>
              <a:rPr lang="en-US" sz="1800" dirty="0" smtClean="0"/>
              <a:t> 24, </a:t>
            </a:r>
            <a:r>
              <a:rPr lang="en-US" sz="1800" dirty="0" smtClean="0"/>
              <a:t>2014</a:t>
            </a:r>
            <a:endParaRPr lang="en-US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1589" y="5791200"/>
            <a:ext cx="4572000" cy="715089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Ryan Garcia – Redevelopment Coordinator</a:t>
            </a:r>
          </a:p>
          <a:p>
            <a:pPr algn="ctr"/>
            <a:r>
              <a:rPr lang="en-US" dirty="0" smtClean="0"/>
              <a:t>City of Janesville, Wisconsin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63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4724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 Imagine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0"/>
          <a:stretch/>
        </p:blipFill>
        <p:spPr>
          <a:xfrm>
            <a:off x="0" y="3733800"/>
            <a:ext cx="2576210" cy="24688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2" r="1"/>
          <a:stretch/>
        </p:blipFill>
        <p:spPr>
          <a:xfrm>
            <a:off x="6254885" y="1018486"/>
            <a:ext cx="2889115" cy="24688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036320"/>
            <a:ext cx="3291840" cy="24688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3733800"/>
            <a:ext cx="3291840" cy="2468880"/>
          </a:xfrm>
          <a:prstGeom prst="rect">
            <a:avLst/>
          </a:prstGeom>
        </p:spPr>
      </p:pic>
      <p:pic>
        <p:nvPicPr>
          <p:cNvPr id="2050" name="Picture 2" descr="S:\Images_Character\Components\Riverwalks\RiverWalk-6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9"/>
          <a:stretch/>
        </p:blipFill>
        <p:spPr bwMode="auto">
          <a:xfrm>
            <a:off x="0" y="1023350"/>
            <a:ext cx="2576210" cy="246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SAA02\Amen\Images_Character\Components\LandDevelopment_Housing\Downtowns\photos\mp exterior1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64"/>
          <a:stretch/>
        </p:blipFill>
        <p:spPr bwMode="auto">
          <a:xfrm>
            <a:off x="6254885" y="3733800"/>
            <a:ext cx="2889115" cy="246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425" y="268287"/>
            <a:ext cx="4572000" cy="632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4724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ARISE – Genesis and Purpose</a:t>
            </a:r>
            <a:endParaRPr lang="en-US" sz="2400" dirty="0"/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228600" y="1140691"/>
            <a:ext cx="3962400" cy="510540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/>
              <a:t>Janesville’s Comprehensive Brownfields Program</a:t>
            </a:r>
          </a:p>
          <a:p>
            <a:pPr lvl="1"/>
            <a:r>
              <a:rPr lang="en-US" sz="2100" dirty="0" smtClean="0"/>
              <a:t>Maximize developable land</a:t>
            </a:r>
          </a:p>
          <a:p>
            <a:pPr lvl="1"/>
            <a:r>
              <a:rPr lang="en-US" sz="2100" dirty="0" smtClean="0"/>
              <a:t>Establish new facilities</a:t>
            </a:r>
          </a:p>
          <a:p>
            <a:pPr lvl="1"/>
            <a:r>
              <a:rPr lang="en-US" sz="2100" dirty="0" smtClean="0"/>
              <a:t>Promote significant job creation</a:t>
            </a:r>
          </a:p>
          <a:p>
            <a:r>
              <a:rPr lang="en-US" sz="2600" dirty="0" smtClean="0"/>
              <a:t>WHY?</a:t>
            </a:r>
          </a:p>
          <a:p>
            <a:pPr>
              <a:defRPr/>
            </a:pPr>
            <a:r>
              <a:rPr lang="en-US" altLang="en-US" sz="2600" dirty="0"/>
              <a:t>High Performing Commercial @ I-90/26</a:t>
            </a:r>
          </a:p>
          <a:p>
            <a:pPr lvl="1">
              <a:defRPr/>
            </a:pPr>
            <a:r>
              <a:rPr lang="en-US" altLang="en-US" sz="2100" dirty="0"/>
              <a:t>Over $18M in value on 26 Acres – approx. $700K/acre</a:t>
            </a:r>
          </a:p>
          <a:p>
            <a:pPr lvl="1">
              <a:defRPr/>
            </a:pPr>
            <a:r>
              <a:rPr lang="en-US" altLang="en-US" sz="2100" dirty="0"/>
              <a:t>Over 1000’ each of sanitary sewer, water supply, and storm sewer lines</a:t>
            </a:r>
          </a:p>
          <a:p>
            <a:pPr>
              <a:defRPr/>
            </a:pPr>
            <a:r>
              <a:rPr lang="en-US" altLang="en-US" sz="2600" dirty="0"/>
              <a:t>High Performing </a:t>
            </a:r>
            <a:r>
              <a:rPr lang="en-US" altLang="en-US" sz="2600" dirty="0" smtClean="0"/>
              <a:t>Mixed Use </a:t>
            </a:r>
            <a:r>
              <a:rPr lang="en-US" altLang="en-US" sz="2600" dirty="0"/>
              <a:t>on Milwaukee St.</a:t>
            </a:r>
          </a:p>
          <a:p>
            <a:pPr lvl="1">
              <a:defRPr/>
            </a:pPr>
            <a:r>
              <a:rPr lang="en-US" altLang="en-US" sz="2100" dirty="0"/>
              <a:t>Almost $1.3M in value on 21,000 SF (less than ½ acre) – approx. $2.7M/acre</a:t>
            </a:r>
          </a:p>
          <a:p>
            <a:pPr lvl="1">
              <a:defRPr/>
            </a:pPr>
            <a:r>
              <a:rPr lang="en-US" altLang="en-US" sz="2100" dirty="0"/>
              <a:t>About 100’ each sanitary sewer, water supply, and storm sewer lines</a:t>
            </a:r>
          </a:p>
          <a:p>
            <a:pPr lvl="1"/>
            <a:endParaRPr lang="en-US" sz="2000" dirty="0" smtClean="0"/>
          </a:p>
          <a:p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45385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020" t="11650" r="3888" b="5517"/>
          <a:stretch/>
        </p:blipFill>
        <p:spPr>
          <a:xfrm>
            <a:off x="3810000" y="-1"/>
            <a:ext cx="5343197" cy="6576529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189345"/>
            <a:ext cx="50292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   ARISE - Process</a:t>
            </a:r>
            <a:endParaRPr lang="en-US" sz="2400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228600" y="1140691"/>
            <a:ext cx="3962400" cy="51054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Project Team &amp; Roles</a:t>
            </a:r>
          </a:p>
          <a:p>
            <a:r>
              <a:rPr lang="en-US" sz="2400" dirty="0" smtClean="0"/>
              <a:t>Work Plan/Schedule</a:t>
            </a:r>
          </a:p>
          <a:p>
            <a:r>
              <a:rPr lang="en-US" sz="2400" dirty="0" smtClean="0"/>
              <a:t>Community Engagement Efforts</a:t>
            </a:r>
          </a:p>
          <a:p>
            <a:pPr lvl="1"/>
            <a:r>
              <a:rPr lang="en-US" sz="1600" dirty="0" smtClean="0"/>
              <a:t>Press</a:t>
            </a:r>
          </a:p>
          <a:p>
            <a:pPr lvl="1"/>
            <a:r>
              <a:rPr lang="en-US" sz="1600" dirty="0" smtClean="0"/>
              <a:t>Website</a:t>
            </a:r>
          </a:p>
          <a:p>
            <a:pPr lvl="1"/>
            <a:r>
              <a:rPr lang="en-US" sz="1600" dirty="0" smtClean="0"/>
              <a:t>DRC</a:t>
            </a:r>
          </a:p>
          <a:p>
            <a:pPr lvl="1"/>
            <a:r>
              <a:rPr lang="en-US" sz="1600" dirty="0" smtClean="0"/>
              <a:t>Stakeholder 1-on-1s</a:t>
            </a:r>
          </a:p>
          <a:p>
            <a:pPr lvl="1"/>
            <a:r>
              <a:rPr lang="en-US" sz="1600" dirty="0" smtClean="0"/>
              <a:t>Public Workshops</a:t>
            </a:r>
          </a:p>
          <a:p>
            <a:r>
              <a:rPr lang="en-US" sz="2400" dirty="0" smtClean="0"/>
              <a:t>Contextual Research and Data Collection</a:t>
            </a:r>
          </a:p>
          <a:p>
            <a:pPr lvl="1"/>
            <a:r>
              <a:rPr lang="en-US" sz="1600" dirty="0" smtClean="0"/>
              <a:t>Past Plans and Studies</a:t>
            </a:r>
          </a:p>
          <a:p>
            <a:pPr lvl="1"/>
            <a:r>
              <a:rPr lang="en-US" sz="1600" dirty="0" smtClean="0"/>
              <a:t>Project Area and Catalytic Sites</a:t>
            </a:r>
          </a:p>
          <a:p>
            <a:pPr lvl="2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3507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6388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Project Goals</a:t>
            </a:r>
            <a:endParaRPr lang="en-US" sz="24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28601" y="1031760"/>
            <a:ext cx="8762999" cy="52166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Make </a:t>
            </a:r>
            <a:r>
              <a:rPr lang="en-US" sz="2400" dirty="0"/>
              <a:t>the downtown  the heart of the community and a fun, vibrant and healthy place to live, work and visit for a wide spectrum of the </a:t>
            </a:r>
            <a:r>
              <a:rPr lang="en-US" sz="2400" dirty="0" smtClean="0"/>
              <a:t>community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/>
              <a:t>Preserve </a:t>
            </a:r>
            <a:r>
              <a:rPr lang="en-US" sz="2400" dirty="0"/>
              <a:t>the historical character and authenticity of the downtown</a:t>
            </a:r>
          </a:p>
          <a:p>
            <a:endParaRPr lang="en-US" sz="2400" dirty="0" smtClean="0"/>
          </a:p>
          <a:p>
            <a:r>
              <a:rPr lang="en-US" sz="2400" dirty="0" smtClean="0"/>
              <a:t>Celebrate </a:t>
            </a:r>
            <a:r>
              <a:rPr lang="en-US" sz="2400" dirty="0"/>
              <a:t>the Rock River as Janesville’s greatest asset</a:t>
            </a:r>
          </a:p>
          <a:p>
            <a:endParaRPr lang="en-US" sz="2400" dirty="0" smtClean="0"/>
          </a:p>
          <a:p>
            <a:r>
              <a:rPr lang="en-US" sz="2400" dirty="0" smtClean="0"/>
              <a:t>Facilitate </a:t>
            </a:r>
            <a:r>
              <a:rPr lang="en-US" sz="2400" dirty="0"/>
              <a:t>new investment and redevelopment with </a:t>
            </a:r>
            <a:r>
              <a:rPr lang="en-US" sz="2400" dirty="0" smtClean="0"/>
              <a:t>a market driven and </a:t>
            </a:r>
            <a:r>
              <a:rPr lang="en-US" sz="2400" dirty="0"/>
              <a:t>action oriented strategy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1270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6388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Desired Outcomes</a:t>
            </a:r>
            <a:endParaRPr lang="en-US" sz="24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28601" y="1107959"/>
            <a:ext cx="8534399" cy="5292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The downtown and riverfront are the first places you go with friends and with visitors</a:t>
            </a:r>
          </a:p>
          <a:p>
            <a:endParaRPr lang="en-US" sz="2400" dirty="0" smtClean="0"/>
          </a:p>
          <a:p>
            <a:r>
              <a:rPr lang="en-US" sz="2400" dirty="0" smtClean="0"/>
              <a:t>The community embraces the river</a:t>
            </a:r>
          </a:p>
          <a:p>
            <a:endParaRPr lang="en-US" sz="2400" dirty="0" smtClean="0"/>
          </a:p>
          <a:p>
            <a:r>
              <a:rPr lang="en-US" sz="2400" dirty="0" smtClean="0"/>
              <a:t>Local and outside investment is being made in new businesses and housing</a:t>
            </a:r>
          </a:p>
          <a:p>
            <a:endParaRPr lang="en-US" sz="2400" dirty="0" smtClean="0"/>
          </a:p>
          <a:p>
            <a:r>
              <a:rPr lang="en-US" sz="2400" dirty="0" smtClean="0"/>
              <a:t>The downtown and riverfront feel comfortable and safe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2546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1"/>
          <a:stretch/>
        </p:blipFill>
        <p:spPr bwMode="auto">
          <a:xfrm>
            <a:off x="4572000" y="722746"/>
            <a:ext cx="4476019" cy="6135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64770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2400" dirty="0" smtClean="0"/>
              <a:t>  ARISE </a:t>
            </a:r>
            <a:r>
              <a:rPr lang="en-US" sz="2400" dirty="0" smtClean="0"/>
              <a:t>– Infrastructure Assets &amp; Opportunities</a:t>
            </a:r>
            <a:endParaRPr lang="en-US" sz="2400" dirty="0"/>
          </a:p>
        </p:txBody>
      </p:sp>
      <p:sp>
        <p:nvSpPr>
          <p:cNvPr id="16" name="Text Placeholder 2"/>
          <p:cNvSpPr txBox="1">
            <a:spLocks/>
          </p:cNvSpPr>
          <p:nvPr/>
        </p:nvSpPr>
        <p:spPr>
          <a:xfrm>
            <a:off x="228600" y="1140691"/>
            <a:ext cx="3657600" cy="51054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defTabSz="365760">
              <a:spcBef>
                <a:spcPts val="600"/>
              </a:spcBef>
            </a:pPr>
            <a:r>
              <a:rPr lang="en-US" sz="2400" dirty="0" smtClean="0"/>
              <a:t>Historic Buildings</a:t>
            </a:r>
            <a:endParaRPr lang="en-US" sz="2400" dirty="0" smtClean="0"/>
          </a:p>
          <a:p>
            <a:pPr marL="285750" indent="-285750" defTabSz="365760">
              <a:spcBef>
                <a:spcPts val="600"/>
              </a:spcBef>
            </a:pPr>
            <a:endParaRPr lang="en-US" sz="2400" dirty="0" smtClean="0"/>
          </a:p>
          <a:p>
            <a:pPr marL="285750" indent="-285750" defTabSz="365760">
              <a:spcBef>
                <a:spcPts val="600"/>
              </a:spcBef>
            </a:pPr>
            <a:r>
              <a:rPr lang="en-US" sz="2400" dirty="0" smtClean="0"/>
              <a:t>Neighborhood proximity</a:t>
            </a:r>
            <a:endParaRPr lang="en-US" sz="2400" dirty="0" smtClean="0"/>
          </a:p>
          <a:p>
            <a:pPr marL="285750" indent="-285750" defTabSz="365760">
              <a:spcBef>
                <a:spcPts val="600"/>
              </a:spcBef>
            </a:pPr>
            <a:endParaRPr lang="en-US" sz="2400" dirty="0" smtClean="0"/>
          </a:p>
          <a:p>
            <a:pPr marL="285750" indent="-285750" defTabSz="365760">
              <a:spcBef>
                <a:spcPts val="600"/>
              </a:spcBef>
            </a:pPr>
            <a:r>
              <a:rPr lang="en-US" sz="2400" dirty="0" smtClean="0"/>
              <a:t>Bridges over river</a:t>
            </a:r>
            <a:endParaRPr lang="en-US" sz="2400" dirty="0" smtClean="0"/>
          </a:p>
          <a:p>
            <a:pPr marL="285750" indent="-285750" defTabSz="365760">
              <a:spcBef>
                <a:spcPts val="600"/>
              </a:spcBef>
            </a:pPr>
            <a:endParaRPr lang="en-US" sz="2400" dirty="0" smtClean="0"/>
          </a:p>
          <a:p>
            <a:pPr marL="285750" indent="-285750" defTabSz="365760">
              <a:spcBef>
                <a:spcPts val="600"/>
              </a:spcBef>
            </a:pPr>
            <a:r>
              <a:rPr lang="en-US" sz="2400" dirty="0" smtClean="0"/>
              <a:t>Abundant Parking</a:t>
            </a:r>
          </a:p>
          <a:p>
            <a:pPr marL="285750" indent="-285750" defTabSz="365760">
              <a:spcBef>
                <a:spcPts val="600"/>
              </a:spcBef>
            </a:pPr>
            <a:endParaRPr lang="en-US" sz="2400" dirty="0" smtClean="0"/>
          </a:p>
          <a:p>
            <a:pPr marL="285750" indent="-285750" defTabSz="365760">
              <a:spcBef>
                <a:spcPts val="600"/>
              </a:spcBef>
            </a:pPr>
            <a:r>
              <a:rPr lang="en-US" sz="2400" dirty="0" smtClean="0"/>
              <a:t>Existing park system and trail networks</a:t>
            </a:r>
          </a:p>
          <a:p>
            <a:pPr marL="0" indent="0" defTabSz="365760">
              <a:spcBef>
                <a:spcPts val="600"/>
              </a:spcBef>
              <a:buNone/>
            </a:pPr>
            <a:endParaRPr lang="en-US" sz="2400" dirty="0" smtClean="0"/>
          </a:p>
          <a:p>
            <a:pPr marL="285750" indent="-285750" defTabSz="365760">
              <a:spcBef>
                <a:spcPts val="600"/>
              </a:spcBef>
            </a:pPr>
            <a:r>
              <a:rPr lang="en-US" sz="2400" dirty="0" smtClean="0"/>
              <a:t>Major employers</a:t>
            </a:r>
            <a:endParaRPr lang="en-US" sz="1200" dirty="0"/>
          </a:p>
          <a:p>
            <a:pPr marL="0" indent="0" defTabSz="365760">
              <a:spcBef>
                <a:spcPts val="600"/>
              </a:spcBef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85169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67401" y="-1"/>
            <a:ext cx="3276600" cy="6572251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2400" dirty="0" smtClean="0"/>
              <a:t>  ARISE - Shaping Factors (Environmental)</a:t>
            </a:r>
            <a:endParaRPr lang="en-US" sz="2400" dirty="0"/>
          </a:p>
        </p:txBody>
      </p:sp>
      <p:grpSp>
        <p:nvGrpSpPr>
          <p:cNvPr id="5" name="Group 4"/>
          <p:cNvGrpSpPr/>
          <p:nvPr/>
        </p:nvGrpSpPr>
        <p:grpSpPr>
          <a:xfrm>
            <a:off x="5562601" y="223082"/>
            <a:ext cx="1524000" cy="584775"/>
            <a:chOff x="5562600" y="-1154"/>
            <a:chExt cx="2133601" cy="818685"/>
          </a:xfrm>
        </p:grpSpPr>
        <p:sp>
          <p:nvSpPr>
            <p:cNvPr id="3" name="TextBox 2"/>
            <p:cNvSpPr txBox="1"/>
            <p:nvPr/>
          </p:nvSpPr>
          <p:spPr>
            <a:xfrm>
              <a:off x="5562600" y="-1154"/>
              <a:ext cx="2133601" cy="81868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      </a:t>
              </a:r>
              <a:r>
                <a:rPr lang="en-US" sz="1400" dirty="0" smtClean="0"/>
                <a:t>Closed site</a:t>
              </a:r>
            </a:p>
            <a:p>
              <a:r>
                <a:rPr lang="en-US" sz="1400" dirty="0" smtClean="0"/>
                <a:t>          Phase II site</a:t>
              </a:r>
            </a:p>
          </p:txBody>
        </p:sp>
        <p:sp>
          <p:nvSpPr>
            <p:cNvPr id="2" name="Rectangle 1"/>
            <p:cNvSpPr/>
            <p:nvPr/>
          </p:nvSpPr>
          <p:spPr>
            <a:xfrm>
              <a:off x="5600701" y="204691"/>
              <a:ext cx="533400" cy="228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600701" y="524731"/>
              <a:ext cx="533400" cy="228600"/>
            </a:xfrm>
            <a:prstGeom prst="rect">
              <a:avLst/>
            </a:prstGeom>
            <a:solidFill>
              <a:srgbClr val="FF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" y="872070"/>
            <a:ext cx="4762067" cy="560185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7460" y="872069"/>
            <a:ext cx="1393209" cy="8720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43600" y="6248400"/>
            <a:ext cx="1409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Brownfields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610264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Floodplain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21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 txBox="1">
            <a:spLocks/>
          </p:cNvSpPr>
          <p:nvPr/>
        </p:nvSpPr>
        <p:spPr>
          <a:xfrm>
            <a:off x="228600" y="1140691"/>
            <a:ext cx="5334000" cy="541251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defTabSz="365760">
              <a:spcBef>
                <a:spcPts val="600"/>
              </a:spcBef>
            </a:pPr>
            <a:r>
              <a:rPr lang="en-US" sz="2400" dirty="0" smtClean="0"/>
              <a:t>Ground floor:</a:t>
            </a:r>
          </a:p>
          <a:p>
            <a:pPr marL="685800" lvl="1" defTabSz="365760">
              <a:spcBef>
                <a:spcPts val="600"/>
              </a:spcBef>
            </a:pPr>
            <a:r>
              <a:rPr lang="en-US" sz="2000" dirty="0" smtClean="0"/>
              <a:t>359,600 industrial</a:t>
            </a:r>
          </a:p>
          <a:p>
            <a:pPr marL="685800" lvl="1" defTabSz="365760">
              <a:spcBef>
                <a:spcPts val="600"/>
              </a:spcBef>
            </a:pPr>
            <a:r>
              <a:rPr lang="en-US" sz="2000" dirty="0" smtClean="0"/>
              <a:t>322,500 office/service</a:t>
            </a:r>
          </a:p>
          <a:p>
            <a:pPr marL="685800" lvl="1" defTabSz="365760">
              <a:spcBef>
                <a:spcPts val="600"/>
              </a:spcBef>
            </a:pPr>
            <a:r>
              <a:rPr lang="en-US" sz="2000" dirty="0" smtClean="0"/>
              <a:t>192,900 vacant</a:t>
            </a:r>
          </a:p>
          <a:p>
            <a:pPr marL="685800" lvl="1" defTabSz="365760">
              <a:spcBef>
                <a:spcPts val="600"/>
              </a:spcBef>
            </a:pPr>
            <a:r>
              <a:rPr lang="en-US" sz="2000" dirty="0" smtClean="0"/>
              <a:t>152,200 retail</a:t>
            </a:r>
          </a:p>
          <a:p>
            <a:pPr marL="685800" lvl="1" defTabSz="365760">
              <a:spcBef>
                <a:spcPts val="600"/>
              </a:spcBef>
            </a:pPr>
            <a:r>
              <a:rPr lang="en-US" sz="2000" dirty="0" smtClean="0"/>
              <a:t>51,600 restaurant</a:t>
            </a:r>
          </a:p>
          <a:p>
            <a:pPr marL="685800" lvl="1" defTabSz="365760">
              <a:spcBef>
                <a:spcPts val="600"/>
              </a:spcBef>
            </a:pPr>
            <a:r>
              <a:rPr lang="en-US" sz="2000" dirty="0" smtClean="0"/>
              <a:t>39,400 entertainment</a:t>
            </a:r>
          </a:p>
          <a:p>
            <a:pPr marL="285750" indent="-285750" defTabSz="365760">
              <a:spcBef>
                <a:spcPts val="600"/>
              </a:spcBef>
            </a:pPr>
            <a:r>
              <a:rPr lang="en-US" sz="2400" dirty="0" smtClean="0"/>
              <a:t>Upper levels:</a:t>
            </a:r>
          </a:p>
          <a:p>
            <a:pPr marL="685800" lvl="1" defTabSz="365760">
              <a:spcBef>
                <a:spcPts val="600"/>
              </a:spcBef>
            </a:pPr>
            <a:r>
              <a:rPr lang="en-US" sz="2000" dirty="0" smtClean="0"/>
              <a:t>106,900 vacant</a:t>
            </a:r>
          </a:p>
          <a:p>
            <a:pPr marL="685800" lvl="1" defTabSz="365760">
              <a:spcBef>
                <a:spcPts val="600"/>
              </a:spcBef>
            </a:pPr>
            <a:r>
              <a:rPr lang="en-US" sz="2000" dirty="0" smtClean="0"/>
              <a:t>104,600 office</a:t>
            </a:r>
          </a:p>
          <a:p>
            <a:pPr marL="685800" lvl="1" defTabSz="365760">
              <a:spcBef>
                <a:spcPts val="600"/>
              </a:spcBef>
            </a:pPr>
            <a:r>
              <a:rPr lang="en-US" sz="2000" dirty="0" smtClean="0"/>
              <a:t>55,800 residential</a:t>
            </a:r>
          </a:p>
          <a:p>
            <a:pPr marL="685800" lvl="1" defTabSz="365760">
              <a:spcBef>
                <a:spcPts val="600"/>
              </a:spcBef>
            </a:pPr>
            <a:r>
              <a:rPr lang="en-US" sz="2000" dirty="0" smtClean="0"/>
              <a:t>43,400 industrial</a:t>
            </a:r>
          </a:p>
          <a:p>
            <a:pPr marL="685800" lvl="1" defTabSz="365760">
              <a:spcBef>
                <a:spcPts val="600"/>
              </a:spcBef>
            </a:pPr>
            <a:r>
              <a:rPr lang="en-US" sz="2000" dirty="0" smtClean="0"/>
              <a:t>4,000 entertainment </a:t>
            </a:r>
            <a:endParaRPr lang="en-US" sz="1600" dirty="0"/>
          </a:p>
          <a:p>
            <a:pPr marL="0" indent="0" defTabSz="365760">
              <a:spcBef>
                <a:spcPts val="600"/>
              </a:spcBef>
              <a:buNone/>
            </a:pPr>
            <a:endParaRPr lang="en-US" sz="2400" dirty="0" smtClean="0"/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2400" dirty="0" smtClean="0"/>
              <a:t>  ARISE – Shaping Factors (Market)</a:t>
            </a:r>
            <a:endParaRPr lang="en-US" sz="2400" dirty="0"/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950191"/>
            <a:ext cx="52578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87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 txBox="1">
            <a:spLocks/>
          </p:cNvSpPr>
          <p:nvPr/>
        </p:nvSpPr>
        <p:spPr>
          <a:xfrm>
            <a:off x="228600" y="1140691"/>
            <a:ext cx="3657600" cy="51054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defTabSz="365760">
              <a:spcBef>
                <a:spcPts val="600"/>
              </a:spcBef>
            </a:pPr>
            <a:r>
              <a:rPr lang="en-US" sz="2400" dirty="0" smtClean="0"/>
              <a:t>Strong housing market</a:t>
            </a:r>
          </a:p>
          <a:p>
            <a:pPr marL="285750" indent="-285750" defTabSz="365760">
              <a:spcBef>
                <a:spcPts val="600"/>
              </a:spcBef>
            </a:pPr>
            <a:r>
              <a:rPr lang="en-US" sz="2400" dirty="0" smtClean="0"/>
              <a:t>Conditional office market</a:t>
            </a:r>
          </a:p>
          <a:p>
            <a:pPr marL="285750" indent="-285750" defTabSz="365760">
              <a:spcBef>
                <a:spcPts val="600"/>
              </a:spcBef>
            </a:pPr>
            <a:r>
              <a:rPr lang="en-US" sz="2400" dirty="0" smtClean="0"/>
              <a:t>Retail and dining will need help  </a:t>
            </a:r>
          </a:p>
          <a:p>
            <a:pPr marL="285750" indent="-285750" defTabSz="365760">
              <a:spcBef>
                <a:spcPts val="600"/>
              </a:spcBef>
            </a:pPr>
            <a:r>
              <a:rPr lang="en-US" sz="2400" dirty="0" smtClean="0"/>
              <a:t>All depend on the experience downtown can offer</a:t>
            </a:r>
          </a:p>
          <a:p>
            <a:pPr marL="685800" lvl="1" defTabSz="365760">
              <a:spcBef>
                <a:spcPts val="600"/>
              </a:spcBef>
            </a:pPr>
            <a:r>
              <a:rPr lang="en-US" sz="2000" dirty="0" smtClean="0"/>
              <a:t>Emerging market preferences</a:t>
            </a:r>
          </a:p>
          <a:p>
            <a:pPr marL="685800" lvl="1" defTabSz="365760">
              <a:spcBef>
                <a:spcPts val="600"/>
              </a:spcBef>
            </a:pPr>
            <a:r>
              <a:rPr lang="en-US" sz="2000" dirty="0" smtClean="0"/>
              <a:t>Urban character</a:t>
            </a:r>
          </a:p>
          <a:p>
            <a:pPr marL="685800" lvl="1" defTabSz="365760">
              <a:spcBef>
                <a:spcPts val="600"/>
              </a:spcBef>
            </a:pPr>
            <a:r>
              <a:rPr lang="en-US" sz="2000" dirty="0" smtClean="0"/>
              <a:t>Interactive public spaces</a:t>
            </a:r>
          </a:p>
          <a:p>
            <a:pPr marL="685800" lvl="1" defTabSz="365760">
              <a:spcBef>
                <a:spcPts val="600"/>
              </a:spcBef>
            </a:pPr>
            <a:r>
              <a:rPr lang="en-US" sz="2000" dirty="0" smtClean="0"/>
              <a:t>Unique experience</a:t>
            </a:r>
            <a:endParaRPr lang="en-US" sz="1200" dirty="0"/>
          </a:p>
          <a:p>
            <a:pPr marL="0" indent="0" defTabSz="365760">
              <a:spcBef>
                <a:spcPts val="600"/>
              </a:spcBef>
              <a:buNone/>
            </a:pPr>
            <a:endParaRPr lang="en-US" sz="2400" dirty="0" smtClean="0"/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2400" dirty="0" smtClean="0"/>
              <a:t> </a:t>
            </a:r>
            <a:r>
              <a:rPr lang="en-US" sz="2400" dirty="0"/>
              <a:t>ARISE – Shaping Factors (Market)</a:t>
            </a:r>
          </a:p>
        </p:txBody>
      </p:sp>
      <p:pic>
        <p:nvPicPr>
          <p:cNvPr id="5" name="Picture 4" descr="C:\Users\Michael Stumpf\Documents\Project Files\Janesville, WI\Trade Area Map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140692"/>
            <a:ext cx="4813300" cy="32027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590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70696" y="1958704"/>
            <a:ext cx="3477624" cy="2608217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2400" dirty="0" smtClean="0"/>
              <a:t>  Summary of Stakeholder Feedback</a:t>
            </a:r>
            <a:endParaRPr lang="en-US" sz="2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90055" y="875146"/>
            <a:ext cx="4862945" cy="56780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/>
              <a:t>1-on-1s</a:t>
            </a:r>
          </a:p>
          <a:p>
            <a:pPr lvl="1"/>
            <a:r>
              <a:rPr lang="en-US" sz="1700" dirty="0" smtClean="0"/>
              <a:t>Lack of vision</a:t>
            </a:r>
          </a:p>
          <a:p>
            <a:pPr lvl="1"/>
            <a:r>
              <a:rPr lang="en-US" sz="1700" dirty="0" smtClean="0"/>
              <a:t>Floodplain limits development</a:t>
            </a:r>
            <a:endParaRPr lang="en-US" sz="1700" dirty="0"/>
          </a:p>
          <a:p>
            <a:pPr lvl="1"/>
            <a:r>
              <a:rPr lang="en-US" sz="1700" dirty="0" smtClean="0"/>
              <a:t>Need </a:t>
            </a:r>
            <a:r>
              <a:rPr lang="en-US" sz="1700" dirty="0"/>
              <a:t>for additional public </a:t>
            </a:r>
            <a:r>
              <a:rPr lang="en-US" sz="1700" dirty="0" smtClean="0"/>
              <a:t>space</a:t>
            </a:r>
          </a:p>
          <a:p>
            <a:pPr lvl="1"/>
            <a:r>
              <a:rPr lang="en-US" sz="1700" dirty="0" smtClean="0"/>
              <a:t>Central location</a:t>
            </a:r>
          </a:p>
          <a:p>
            <a:pPr lvl="1"/>
            <a:r>
              <a:rPr lang="en-US" sz="1700" dirty="0" smtClean="0"/>
              <a:t>Historic architecture</a:t>
            </a:r>
          </a:p>
          <a:p>
            <a:pPr lvl="1"/>
            <a:r>
              <a:rPr lang="en-US" sz="1700" dirty="0" smtClean="0"/>
              <a:t>Downtown </a:t>
            </a:r>
            <a:r>
              <a:rPr lang="en-US" sz="1700" dirty="0"/>
              <a:t>community pulled in many </a:t>
            </a:r>
            <a:r>
              <a:rPr lang="en-US" sz="1700" dirty="0" smtClean="0"/>
              <a:t>directions</a:t>
            </a:r>
          </a:p>
          <a:p>
            <a:pPr lvl="1"/>
            <a:r>
              <a:rPr lang="en-US" sz="1700" dirty="0" smtClean="0"/>
              <a:t>Perceived parking issue</a:t>
            </a:r>
          </a:p>
          <a:p>
            <a:pPr lvl="1"/>
            <a:r>
              <a:rPr lang="en-US" sz="1700" dirty="0" smtClean="0"/>
              <a:t>Lacks connectivity</a:t>
            </a:r>
            <a:endParaRPr lang="en-US" sz="1700" dirty="0"/>
          </a:p>
          <a:p>
            <a:pPr lvl="1"/>
            <a:r>
              <a:rPr lang="en-US" sz="1700" dirty="0" smtClean="0"/>
              <a:t>The </a:t>
            </a:r>
            <a:r>
              <a:rPr lang="en-US" sz="1700" dirty="0"/>
              <a:t>Janesville business community does not value the </a:t>
            </a:r>
            <a:r>
              <a:rPr lang="en-US" sz="1700" dirty="0" smtClean="0"/>
              <a:t>downtown</a:t>
            </a:r>
          </a:p>
          <a:p>
            <a:pPr lvl="1"/>
            <a:r>
              <a:rPr lang="en-US" sz="1700" dirty="0" smtClean="0"/>
              <a:t>Public </a:t>
            </a:r>
            <a:r>
              <a:rPr lang="en-US" sz="1700" dirty="0"/>
              <a:t>projects are not of the highest </a:t>
            </a:r>
            <a:r>
              <a:rPr lang="en-US" sz="1700" dirty="0" smtClean="0"/>
              <a:t>quality</a:t>
            </a:r>
          </a:p>
          <a:p>
            <a:r>
              <a:rPr lang="en-US" sz="2400" dirty="0" smtClean="0"/>
              <a:t>Community Engagement Forums</a:t>
            </a:r>
          </a:p>
          <a:p>
            <a:pPr lvl="1"/>
            <a:r>
              <a:rPr lang="en-US" sz="1700" dirty="0" smtClean="0"/>
              <a:t>Lack of vision, continuity, connectivity, activity, walkability</a:t>
            </a:r>
          </a:p>
          <a:p>
            <a:pPr lvl="1"/>
            <a:r>
              <a:rPr lang="en-US" sz="1700" dirty="0" smtClean="0"/>
              <a:t>Support for:</a:t>
            </a:r>
          </a:p>
          <a:p>
            <a:pPr lvl="2"/>
            <a:r>
              <a:rPr lang="en-US" sz="1500" dirty="0" smtClean="0"/>
              <a:t>Continuous </a:t>
            </a:r>
            <a:r>
              <a:rPr lang="en-US" sz="1500" dirty="0"/>
              <a:t>river </a:t>
            </a:r>
            <a:r>
              <a:rPr lang="en-US" sz="1500" dirty="0" smtClean="0"/>
              <a:t>walk</a:t>
            </a:r>
          </a:p>
          <a:p>
            <a:pPr lvl="2"/>
            <a:r>
              <a:rPr lang="en-US" sz="1500" dirty="0" smtClean="0"/>
              <a:t>Additional </a:t>
            </a:r>
            <a:r>
              <a:rPr lang="en-US" sz="1500" dirty="0"/>
              <a:t>housing and </a:t>
            </a:r>
            <a:r>
              <a:rPr lang="en-US" sz="1500" dirty="0" smtClean="0"/>
              <a:t>retail  (together and stand-alone)</a:t>
            </a:r>
          </a:p>
          <a:p>
            <a:pPr lvl="2"/>
            <a:r>
              <a:rPr lang="en-US" sz="1500" dirty="0" smtClean="0"/>
              <a:t>Two-way  </a:t>
            </a:r>
            <a:r>
              <a:rPr lang="en-US" sz="1500" dirty="0"/>
              <a:t>streets with diagonal </a:t>
            </a:r>
            <a:r>
              <a:rPr lang="en-US" sz="1500" dirty="0" smtClean="0"/>
              <a:t>parking</a:t>
            </a:r>
          </a:p>
          <a:p>
            <a:pPr lvl="2"/>
            <a:r>
              <a:rPr lang="en-US" sz="1500" dirty="0" smtClean="0"/>
              <a:t>Kayak course</a:t>
            </a:r>
          </a:p>
          <a:p>
            <a:pPr lvl="2"/>
            <a:r>
              <a:rPr lang="en-US" sz="1500" dirty="0" smtClean="0"/>
              <a:t>Band </a:t>
            </a:r>
            <a:r>
              <a:rPr lang="en-US" sz="1500" dirty="0"/>
              <a:t>shell</a:t>
            </a:r>
          </a:p>
          <a:p>
            <a:pPr marL="457200" lvl="1" indent="0">
              <a:buNone/>
            </a:pPr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959" y="76200"/>
            <a:ext cx="3201941" cy="24014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58" y="4648199"/>
            <a:ext cx="2701517" cy="202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56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 </a:t>
            </a:r>
            <a:r>
              <a:rPr lang="en-US" sz="2400" dirty="0" smtClean="0"/>
              <a:t>Preferred Redevelopment Strategy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66675" y="798945"/>
            <a:ext cx="6096000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65760">
              <a:spcBef>
                <a:spcPts val="600"/>
              </a:spcBef>
            </a:pPr>
            <a:r>
              <a:rPr lang="en-US" dirty="0" smtClean="0"/>
              <a:t>A	</a:t>
            </a:r>
            <a:r>
              <a:rPr lang="en-US" b="1" dirty="0" smtClean="0">
                <a:solidFill>
                  <a:srgbClr val="9E001C"/>
                </a:solidFill>
              </a:rPr>
              <a:t>EXPAND</a:t>
            </a:r>
            <a:r>
              <a:rPr lang="en-US" dirty="0" smtClean="0"/>
              <a:t> Traxler Park to Centerway</a:t>
            </a:r>
            <a:endParaRPr lang="en-US" dirty="0"/>
          </a:p>
          <a:p>
            <a:pPr defTabSz="365760">
              <a:spcBef>
                <a:spcPts val="600"/>
              </a:spcBef>
            </a:pPr>
            <a:r>
              <a:rPr lang="en-US" dirty="0" smtClean="0"/>
              <a:t>B	</a:t>
            </a:r>
            <a:r>
              <a:rPr lang="en-US" b="1" dirty="0" smtClean="0">
                <a:solidFill>
                  <a:srgbClr val="9E001C"/>
                </a:solidFill>
              </a:rPr>
              <a:t>ACTIVATE </a:t>
            </a:r>
            <a:r>
              <a:rPr lang="en-US" dirty="0" smtClean="0"/>
              <a:t>the Rock River</a:t>
            </a:r>
            <a:endParaRPr lang="en-US" dirty="0"/>
          </a:p>
          <a:p>
            <a:pPr defTabSz="365760">
              <a:spcBef>
                <a:spcPts val="600"/>
              </a:spcBef>
            </a:pPr>
            <a:r>
              <a:rPr lang="en-US" dirty="0"/>
              <a:t>C</a:t>
            </a:r>
            <a:r>
              <a:rPr lang="en-US" dirty="0" smtClean="0"/>
              <a:t>	</a:t>
            </a:r>
            <a:r>
              <a:rPr lang="en-US" b="1" dirty="0" smtClean="0">
                <a:solidFill>
                  <a:srgbClr val="9E001C"/>
                </a:solidFill>
              </a:rPr>
              <a:t>ENHANCE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rgbClr val="9E001C"/>
                </a:solidFill>
              </a:rPr>
              <a:t>UNIFY </a:t>
            </a:r>
            <a:r>
              <a:rPr lang="en-US" dirty="0" smtClean="0"/>
              <a:t>West Milwaukee Street Retail District</a:t>
            </a:r>
            <a:endParaRPr lang="en-US" dirty="0"/>
          </a:p>
          <a:p>
            <a:pPr defTabSz="365760">
              <a:spcBef>
                <a:spcPts val="600"/>
              </a:spcBef>
            </a:pPr>
            <a:r>
              <a:rPr lang="en-US" dirty="0" smtClean="0"/>
              <a:t>D	</a:t>
            </a:r>
            <a:r>
              <a:rPr lang="en-US" b="1" dirty="0" smtClean="0">
                <a:solidFill>
                  <a:srgbClr val="9E001C"/>
                </a:solidFill>
              </a:rPr>
              <a:t>CREATE </a:t>
            </a:r>
            <a:r>
              <a:rPr lang="en-US" dirty="0" smtClean="0"/>
              <a:t>Main Street Entertainment District</a:t>
            </a:r>
          </a:p>
          <a:p>
            <a:pPr defTabSz="365760">
              <a:spcBef>
                <a:spcPts val="600"/>
              </a:spcBef>
            </a:pPr>
            <a:r>
              <a:rPr lang="en-US" dirty="0" smtClean="0"/>
              <a:t>E	</a:t>
            </a:r>
            <a:r>
              <a:rPr lang="en-US" b="1" dirty="0" smtClean="0">
                <a:solidFill>
                  <a:srgbClr val="9E001C"/>
                </a:solidFill>
              </a:rPr>
              <a:t>DEVELOP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rgbClr val="9E001C"/>
                </a:solidFill>
              </a:rPr>
              <a:t>BRAND </a:t>
            </a:r>
            <a:r>
              <a:rPr lang="en-US" dirty="0" smtClean="0"/>
              <a:t>Town Square</a:t>
            </a:r>
          </a:p>
          <a:p>
            <a:pPr defTabSz="365760">
              <a:spcBef>
                <a:spcPts val="600"/>
              </a:spcBef>
            </a:pPr>
            <a:r>
              <a:rPr lang="en-US" dirty="0" smtClean="0"/>
              <a:t>F	</a:t>
            </a:r>
            <a:r>
              <a:rPr lang="en-US" b="1" dirty="0" smtClean="0">
                <a:solidFill>
                  <a:srgbClr val="9E001C"/>
                </a:solidFill>
              </a:rPr>
              <a:t>EXPAND/COMPLETE </a:t>
            </a:r>
            <a:r>
              <a:rPr lang="en-US" dirty="0" smtClean="0"/>
              <a:t>Riverfront Path and Trail Network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 rot="16200000">
            <a:off x="4426259" y="2133756"/>
            <a:ext cx="6858001" cy="2590483"/>
            <a:chOff x="-9525" y="3124199"/>
            <a:chExt cx="9153525" cy="3457573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0562" r="1307" b="1666"/>
            <a:stretch/>
          </p:blipFill>
          <p:spPr bwMode="auto">
            <a:xfrm rot="5400000">
              <a:off x="2838451" y="276223"/>
              <a:ext cx="3457573" cy="9153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" name="Group 1"/>
            <p:cNvGrpSpPr/>
            <p:nvPr/>
          </p:nvGrpSpPr>
          <p:grpSpPr>
            <a:xfrm>
              <a:off x="792670" y="4031539"/>
              <a:ext cx="6744070" cy="1842921"/>
              <a:chOff x="792670" y="4031539"/>
              <a:chExt cx="6744070" cy="1842921"/>
            </a:xfrm>
          </p:grpSpPr>
          <p:sp>
            <p:nvSpPr>
              <p:cNvPr id="12" name="TextBox 11"/>
              <p:cNvSpPr txBox="1"/>
              <p:nvPr/>
            </p:nvSpPr>
            <p:spPr>
              <a:xfrm rot="5400000">
                <a:off x="7055441" y="5393162"/>
                <a:ext cx="335959" cy="626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/>
                  <a:t>A</a:t>
                </a:r>
                <a:endParaRPr lang="en-US" sz="2400" b="1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 rot="5400000">
                <a:off x="4525513" y="4554962"/>
                <a:ext cx="335959" cy="626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/>
                  <a:t>B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 rot="5400000">
                <a:off x="3114675" y="3886200"/>
                <a:ext cx="335959" cy="626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/>
                  <a:t>C</a:t>
                </a:r>
                <a:endParaRPr lang="en-US" sz="2400" b="1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 rot="5400000">
                <a:off x="2660750" y="5101714"/>
                <a:ext cx="335959" cy="626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/>
                  <a:t>D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 rot="5400000">
                <a:off x="2635841" y="4648200"/>
                <a:ext cx="335959" cy="626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/>
                  <a:t>E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 rot="5400000">
                <a:off x="938009" y="4414172"/>
                <a:ext cx="335959" cy="626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/>
                  <a:t>F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6376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325" y="3792772"/>
            <a:ext cx="2352675" cy="1523942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    </a:t>
            </a:r>
            <a:r>
              <a:rPr lang="en-US" sz="2400" dirty="0" smtClean="0"/>
              <a:t>Concept:  North End</a:t>
            </a:r>
            <a:endParaRPr lang="en-US" sz="2400" dirty="0"/>
          </a:p>
        </p:txBody>
      </p:sp>
      <p:pic>
        <p:nvPicPr>
          <p:cNvPr id="3" name="Picture 2"/>
          <p:cNvPicPr preferRelativeResize="0"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28642" y="37181"/>
            <a:ext cx="5415358" cy="6820819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208349" y="827520"/>
            <a:ext cx="2763451" cy="5421488"/>
            <a:chOff x="208349" y="827520"/>
            <a:chExt cx="2430075" cy="476745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"/>
            <a:stretch/>
          </p:blipFill>
          <p:spPr>
            <a:xfrm>
              <a:off x="228600" y="827520"/>
              <a:ext cx="2105025" cy="1526066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7175" y="2353586"/>
              <a:ext cx="2105025" cy="1439186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8600" y="3792772"/>
              <a:ext cx="2409824" cy="1523942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5416"/>
            <a:stretch/>
          </p:blipFill>
          <p:spPr>
            <a:xfrm>
              <a:off x="208349" y="5290187"/>
              <a:ext cx="2409824" cy="3047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034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    </a:t>
            </a:r>
            <a:r>
              <a:rPr lang="en-US" sz="2400" dirty="0"/>
              <a:t>North Section - </a:t>
            </a:r>
            <a:r>
              <a:rPr lang="en-US" sz="2400" dirty="0" smtClean="0"/>
              <a:t>Character</a:t>
            </a:r>
            <a:endParaRPr lang="en-US" sz="24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164" y="3631623"/>
            <a:ext cx="3291840" cy="246888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2" y="1044787"/>
            <a:ext cx="3677055" cy="246888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49" y="1063837"/>
            <a:ext cx="3687955" cy="24688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0" y="3638550"/>
            <a:ext cx="3291840" cy="24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7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1" y="738530"/>
            <a:ext cx="4320540" cy="242377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7801" y="738530"/>
            <a:ext cx="3787140" cy="2423770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North Section - Character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1" y="3475673"/>
            <a:ext cx="4320540" cy="284035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7801" y="3475673"/>
            <a:ext cx="3787140" cy="284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51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    </a:t>
            </a:r>
            <a:r>
              <a:rPr lang="en-US" sz="2400" dirty="0" smtClean="0"/>
              <a:t>Concept:  South End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365" y="0"/>
            <a:ext cx="5408636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2" y="798945"/>
            <a:ext cx="3505202" cy="5688364"/>
            <a:chOff x="-2" y="798945"/>
            <a:chExt cx="3505202" cy="5688364"/>
          </a:xfrm>
        </p:grpSpPr>
        <p:grpSp>
          <p:nvGrpSpPr>
            <p:cNvPr id="5" name="Group 4"/>
            <p:cNvGrpSpPr/>
            <p:nvPr/>
          </p:nvGrpSpPr>
          <p:grpSpPr>
            <a:xfrm>
              <a:off x="-2" y="798945"/>
              <a:ext cx="3352802" cy="5688364"/>
              <a:chOff x="-2" y="798945"/>
              <a:chExt cx="2667002" cy="4524835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1" y="798945"/>
                <a:ext cx="2054431" cy="991755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2" y="2819400"/>
                <a:ext cx="1690780" cy="992862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0" y="1828800"/>
                <a:ext cx="2054431" cy="992862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0" y="3837809"/>
                <a:ext cx="2667000" cy="992862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2698" y="4805124"/>
                <a:ext cx="1754039" cy="518656"/>
              </a:xfrm>
              <a:prstGeom prst="rect">
                <a:avLst/>
              </a:prstGeom>
            </p:spPr>
          </p:pic>
        </p:grpSp>
        <p:sp>
          <p:nvSpPr>
            <p:cNvPr id="7" name="Rectangle 6"/>
            <p:cNvSpPr/>
            <p:nvPr/>
          </p:nvSpPr>
          <p:spPr>
            <a:xfrm>
              <a:off x="2057400" y="4619231"/>
              <a:ext cx="1447800" cy="486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1438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6402" y="1"/>
            <a:ext cx="3750263" cy="4999130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3340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 </a:t>
            </a:r>
            <a:r>
              <a:rPr lang="en-US" sz="2400" dirty="0" smtClean="0"/>
              <a:t>South </a:t>
            </a:r>
            <a:r>
              <a:rPr lang="en-US" sz="2400" dirty="0"/>
              <a:t>Section - </a:t>
            </a:r>
            <a:r>
              <a:rPr lang="en-US" sz="2400" dirty="0" smtClean="0"/>
              <a:t>Character</a:t>
            </a:r>
            <a:endParaRPr lang="en-US" sz="24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86" y="3657600"/>
            <a:ext cx="3283813" cy="246888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3657600"/>
            <a:ext cx="3228917" cy="246888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1" y="914832"/>
            <a:ext cx="4945868" cy="24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35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 </a:t>
            </a:r>
            <a:r>
              <a:rPr lang="en-US" sz="2400" dirty="0" smtClean="0"/>
              <a:t>South </a:t>
            </a:r>
            <a:r>
              <a:rPr lang="en-US" sz="2400" dirty="0"/>
              <a:t>Section - Character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86598"/>
            <a:ext cx="2798795" cy="24688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25727" y="997947"/>
            <a:ext cx="2767503" cy="24688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40480"/>
            <a:ext cx="4389120" cy="24688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4882" y="3840480"/>
            <a:ext cx="4389119" cy="246888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2160" y="997947"/>
            <a:ext cx="3291840" cy="24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47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 </a:t>
            </a:r>
            <a:r>
              <a:rPr lang="en-US" sz="2400" dirty="0" smtClean="0"/>
              <a:t>South </a:t>
            </a:r>
            <a:r>
              <a:rPr lang="en-US" sz="2400" dirty="0"/>
              <a:t>Section - Character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1" y="3665516"/>
            <a:ext cx="2876937" cy="24688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7813" y="914400"/>
            <a:ext cx="2642425" cy="24688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7813" y="3665516"/>
            <a:ext cx="2642425" cy="24688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86"/>
          <a:stretch/>
        </p:blipFill>
        <p:spPr>
          <a:xfrm>
            <a:off x="6248400" y="931223"/>
            <a:ext cx="2895600" cy="24688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48400" y="3666506"/>
            <a:ext cx="2895600" cy="246888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1" y="931223"/>
            <a:ext cx="2876937" cy="24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10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 South Section </a:t>
            </a:r>
            <a:r>
              <a:rPr lang="en-US" sz="2400" dirty="0"/>
              <a:t>- Character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55" y="3581400"/>
            <a:ext cx="3703320" cy="24688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57" y="896566"/>
            <a:ext cx="4389121" cy="2468880"/>
          </a:xfrm>
          <a:prstGeom prst="rect">
            <a:avLst/>
          </a:prstGeom>
        </p:spPr>
      </p:pic>
      <p:pic>
        <p:nvPicPr>
          <p:cNvPr id="30" name="Picture 2" descr="P:\2500\2540_JanesBrowfield\Image\Precedents\Architecture\BWBR-Ramp.bmp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6400" y="3581400"/>
            <a:ext cx="3220279" cy="246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8205" y="896566"/>
            <a:ext cx="3308383" cy="24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96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 South Section - </a:t>
            </a:r>
            <a:r>
              <a:rPr lang="en-US" sz="2400" dirty="0" smtClean="0"/>
              <a:t>Character</a:t>
            </a:r>
            <a:endParaRPr lang="en-US" sz="24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" y="914400"/>
            <a:ext cx="3544504" cy="246977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95078" y="3783681"/>
            <a:ext cx="3211033" cy="246888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1" y="3783681"/>
            <a:ext cx="3709719" cy="2468880"/>
          </a:xfrm>
          <a:prstGeom prst="rect">
            <a:avLst/>
          </a:prstGeom>
        </p:spPr>
      </p:pic>
      <p:pic>
        <p:nvPicPr>
          <p:cNvPr id="7" name="Picture 3" descr="P:\2500\2540_JanesBrowfield\Image\Precedents\Architecture\detroit riverfront development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95078" y="914401"/>
            <a:ext cx="3211033" cy="2469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949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    CATALYST SITE 1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47800"/>
            <a:ext cx="9143999" cy="43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02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    CATALYST SITE 1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023" y="914400"/>
            <a:ext cx="8692714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23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    CATALYST SITE 2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47800"/>
            <a:ext cx="9143999" cy="431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11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    CATALYST SITE 2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799" y="933437"/>
            <a:ext cx="8791119" cy="521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89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    CATALYST SITE 3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61" y="1458682"/>
            <a:ext cx="9097877" cy="429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72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    CATALYST SITE 3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3810000" y="-304800"/>
            <a:ext cx="1371600" cy="494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" y="978091"/>
            <a:ext cx="2895600" cy="531466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953000" y="6553200"/>
            <a:ext cx="990600" cy="3367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53100" y="-5688"/>
            <a:ext cx="3390900" cy="689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44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    CATALYST SITE 4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447800"/>
            <a:ext cx="9143997" cy="431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77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    CATALYST SITE 4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506" y="875143"/>
            <a:ext cx="7585558" cy="560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90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    CATALYST SITE 5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447800"/>
            <a:ext cx="9143997" cy="431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5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    CATALYST SITE 5</a:t>
            </a:r>
            <a:endParaRPr lang="en-US" sz="2400" dirty="0"/>
          </a:p>
        </p:txBody>
      </p:sp>
      <p:pic>
        <p:nvPicPr>
          <p:cNvPr id="1028" name="Picture 4" descr="P:\2500\2540_JanesBrowfield\Admin\PIM\PIM3\14_0910_Boards_Page_6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43200" y="835816"/>
            <a:ext cx="6092207" cy="564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P:\2500\2540_JanesBrowfield\Admin\PIM\PIM3\14_0910_Boards_Page_6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2400" y="1235614"/>
            <a:ext cx="2286000" cy="277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885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    CATALYST SITE 6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28750"/>
            <a:ext cx="9143997" cy="431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43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    CATALYST SITE 6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79" y="1219200"/>
            <a:ext cx="8965719" cy="494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10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1" y="189345"/>
            <a:ext cx="61341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 Draft Implementation Approach</a:t>
            </a:r>
            <a:endParaRPr lang="en-US" sz="24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33916" y="798945"/>
            <a:ext cx="4114800" cy="571897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Making a Place</a:t>
            </a:r>
          </a:p>
          <a:p>
            <a:endParaRPr lang="en-US" sz="2400" dirty="0" smtClean="0"/>
          </a:p>
          <a:p>
            <a:r>
              <a:rPr lang="en-US" sz="2400" dirty="0" smtClean="0"/>
              <a:t>Supporting </a:t>
            </a:r>
            <a:r>
              <a:rPr lang="en-US" sz="2400" dirty="0"/>
              <a:t>Market Interest</a:t>
            </a:r>
          </a:p>
          <a:p>
            <a:endParaRPr lang="en-US" sz="2400" dirty="0" smtClean="0"/>
          </a:p>
          <a:p>
            <a:r>
              <a:rPr lang="en-US" sz="2400" dirty="0" smtClean="0"/>
              <a:t>Infrastructure </a:t>
            </a:r>
            <a:r>
              <a:rPr lang="en-US" sz="2400" dirty="0"/>
              <a:t>Needs</a:t>
            </a:r>
          </a:p>
          <a:p>
            <a:endParaRPr lang="en-US" sz="2400" dirty="0" smtClean="0"/>
          </a:p>
          <a:p>
            <a:r>
              <a:rPr lang="en-US" sz="2400" dirty="0" smtClean="0"/>
              <a:t>Role </a:t>
            </a:r>
            <a:r>
              <a:rPr lang="en-US" sz="2400" dirty="0"/>
              <a:t>of Partnerships</a:t>
            </a:r>
          </a:p>
          <a:p>
            <a:endParaRPr lang="en-US" sz="2400" dirty="0" smtClean="0"/>
          </a:p>
          <a:p>
            <a:r>
              <a:rPr lang="en-US" sz="2400" dirty="0" smtClean="0"/>
              <a:t>Action Plan</a:t>
            </a:r>
          </a:p>
          <a:p>
            <a:endParaRPr lang="en-US" sz="2400" dirty="0" smtClean="0"/>
          </a:p>
          <a:p>
            <a:r>
              <a:rPr lang="en-US" sz="2400" dirty="0" smtClean="0"/>
              <a:t>Funding Strategy</a:t>
            </a:r>
          </a:p>
          <a:p>
            <a:endParaRPr lang="en-US" sz="2400" dirty="0" smtClean="0"/>
          </a:p>
          <a:p>
            <a:r>
              <a:rPr lang="en-US" sz="2400" dirty="0" smtClean="0"/>
              <a:t>Commitment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0182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    Funding Sources</a:t>
            </a:r>
            <a:endParaRPr lang="en-US" sz="24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33916" y="798945"/>
            <a:ext cx="5328684" cy="5718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</a:pPr>
            <a:r>
              <a:rPr lang="en-US" sz="2400" dirty="0" smtClean="0"/>
              <a:t>Tax Incremental Financing</a:t>
            </a:r>
          </a:p>
          <a:p>
            <a:pPr marL="457200" indent="-457200">
              <a:spcBef>
                <a:spcPts val="600"/>
              </a:spcBef>
            </a:pPr>
            <a:endParaRPr lang="en-US" sz="2400" dirty="0" smtClean="0"/>
          </a:p>
          <a:p>
            <a:pPr marL="457200" indent="-457200">
              <a:spcBef>
                <a:spcPts val="600"/>
              </a:spcBef>
            </a:pPr>
            <a:r>
              <a:rPr lang="en-US" sz="2400" dirty="0" smtClean="0"/>
              <a:t>Grants</a:t>
            </a:r>
          </a:p>
          <a:p>
            <a:pPr marL="857250" lvl="1" indent="-457200">
              <a:spcBef>
                <a:spcPts val="600"/>
              </a:spcBef>
            </a:pPr>
            <a:r>
              <a:rPr lang="en-US" sz="1600" dirty="0" smtClean="0"/>
              <a:t>EPA</a:t>
            </a:r>
          </a:p>
          <a:p>
            <a:pPr marL="857250" lvl="1" indent="-457200">
              <a:spcBef>
                <a:spcPts val="600"/>
              </a:spcBef>
            </a:pPr>
            <a:r>
              <a:rPr lang="en-US" sz="1600" dirty="0" smtClean="0"/>
              <a:t>DNR</a:t>
            </a:r>
          </a:p>
          <a:p>
            <a:pPr marL="857250" lvl="1" indent="-457200">
              <a:spcBef>
                <a:spcPts val="600"/>
              </a:spcBef>
            </a:pPr>
            <a:r>
              <a:rPr lang="en-US" sz="1600" dirty="0" smtClean="0"/>
              <a:t>DOT</a:t>
            </a:r>
          </a:p>
          <a:p>
            <a:pPr marL="457200" indent="-457200">
              <a:spcBef>
                <a:spcPts val="600"/>
              </a:spcBef>
            </a:pPr>
            <a:endParaRPr lang="en-US" sz="2400" dirty="0" smtClean="0"/>
          </a:p>
          <a:p>
            <a:pPr marL="457200" indent="-457200">
              <a:spcBef>
                <a:spcPts val="600"/>
              </a:spcBef>
            </a:pPr>
            <a:r>
              <a:rPr lang="en-US" sz="2400" dirty="0" smtClean="0"/>
              <a:t>Private  $’s</a:t>
            </a:r>
          </a:p>
          <a:p>
            <a:pPr marL="457200" indent="-457200">
              <a:spcBef>
                <a:spcPts val="600"/>
              </a:spcBef>
            </a:pPr>
            <a:endParaRPr lang="en-US" sz="2400" dirty="0" smtClean="0"/>
          </a:p>
          <a:p>
            <a:pPr marL="457200" indent="-457200">
              <a:spcBef>
                <a:spcPts val="600"/>
              </a:spcBef>
            </a:pPr>
            <a:r>
              <a:rPr lang="en-US" sz="2400" dirty="0" smtClean="0"/>
              <a:t>Business </a:t>
            </a:r>
            <a:r>
              <a:rPr lang="en-US" sz="2400" dirty="0" smtClean="0"/>
              <a:t>Improvement District</a:t>
            </a:r>
          </a:p>
          <a:p>
            <a:pPr marL="457200" indent="-457200">
              <a:spcBef>
                <a:spcPts val="600"/>
              </a:spcBef>
            </a:pPr>
            <a:endParaRPr lang="en-US" sz="2400" dirty="0" smtClean="0"/>
          </a:p>
          <a:p>
            <a:pPr marL="457200" indent="-457200">
              <a:spcBef>
                <a:spcPts val="600"/>
              </a:spcBef>
            </a:pPr>
            <a:r>
              <a:rPr lang="en-US" sz="2400" dirty="0" smtClean="0"/>
              <a:t>Capital Budgets</a:t>
            </a:r>
          </a:p>
        </p:txBody>
      </p:sp>
    </p:spTree>
    <p:extLst>
      <p:ext uri="{BB962C8B-B14F-4D97-AF65-F5344CB8AC3E}">
        <p14:creationId xmlns:p14="http://schemas.microsoft.com/office/powerpoint/2010/main" val="407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189345"/>
            <a:ext cx="5486400" cy="609600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   </a:t>
            </a:r>
            <a:r>
              <a:rPr lang="en-US" sz="2400" dirty="0"/>
              <a:t>NEXT STEPS IN THE WORK PROCESS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1066800"/>
            <a:ext cx="7010400" cy="3886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endParaRPr lang="en-US" sz="2000" dirty="0" smtClean="0"/>
          </a:p>
          <a:p>
            <a:r>
              <a:rPr lang="en-US" sz="2000" dirty="0"/>
              <a:t>Draft Brownfield Area-Wide </a:t>
            </a:r>
            <a:r>
              <a:rPr lang="en-US" sz="2000" dirty="0" smtClean="0"/>
              <a:t>Plan </a:t>
            </a:r>
            <a:r>
              <a:rPr lang="en-US" sz="2000" dirty="0" smtClean="0"/>
              <a:t>– Any Day Now!</a:t>
            </a:r>
            <a:endParaRPr lang="en-US" sz="2000" dirty="0"/>
          </a:p>
          <a:p>
            <a:r>
              <a:rPr lang="en-US" sz="2000" dirty="0" smtClean="0"/>
              <a:t>Implementation Roundtable –  Early October</a:t>
            </a:r>
          </a:p>
          <a:p>
            <a:r>
              <a:rPr lang="en-US" sz="2000" dirty="0" smtClean="0"/>
              <a:t>Final Draft Plan Report – November</a:t>
            </a:r>
          </a:p>
          <a:p>
            <a:r>
              <a:rPr lang="en-US" sz="2000" dirty="0" smtClean="0"/>
              <a:t>Plan Adoption –  December, 2014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 smtClean="0"/>
          </a:p>
          <a:p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29800" y="1295400"/>
            <a:ext cx="2514600" cy="366476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9753600" y="1295400"/>
            <a:ext cx="5334001" cy="4114800"/>
            <a:chOff x="3352800" y="1066800"/>
            <a:chExt cx="5334001" cy="41148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52800" y="1390290"/>
              <a:ext cx="2514600" cy="379131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82215" y="1390290"/>
              <a:ext cx="2666999" cy="379131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67401" y="1066800"/>
              <a:ext cx="2819400" cy="5184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4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74"/>
          <a:stretch/>
        </p:blipFill>
        <p:spPr>
          <a:xfrm>
            <a:off x="1589" y="-304800"/>
            <a:ext cx="9142412" cy="6878782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1589" y="189486"/>
            <a:ext cx="3808411" cy="572513"/>
          </a:xfrm>
          <a:prstGeom prst="rect">
            <a:avLst/>
          </a:prstGeom>
          <a:solidFill>
            <a:srgbClr val="9E001C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   QUESTIONS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7145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4018</TotalTime>
  <Words>696</Words>
  <Application>Microsoft Office PowerPoint</Application>
  <PresentationFormat>On-screen Show (4:3)</PresentationFormat>
  <Paragraphs>214</Paragraphs>
  <Slides>37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Bruce Morrow</dc:creator>
  <cp:lastModifiedBy>garciar</cp:lastModifiedBy>
  <cp:revision>287</cp:revision>
  <cp:lastPrinted>2014-06-12T16:28:00Z</cp:lastPrinted>
  <dcterms:created xsi:type="dcterms:W3CDTF">2014-01-28T16:31:08Z</dcterms:created>
  <dcterms:modified xsi:type="dcterms:W3CDTF">2014-09-22T19:06:00Z</dcterms:modified>
</cp:coreProperties>
</file>